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70" r:id="rId12"/>
    <p:sldId id="267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341" autoAdjust="0"/>
  </p:normalViewPr>
  <p:slideViewPr>
    <p:cSldViewPr snapToGrid="0" snapToObjects="1">
      <p:cViewPr>
        <p:scale>
          <a:sx n="90" d="100"/>
          <a:sy n="90" d="100"/>
        </p:scale>
        <p:origin x="-33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296A-F1C3-3A40-A8AE-E49F5B015D85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3487-CEF6-984C-BE28-5FCF94A51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296A-F1C3-3A40-A8AE-E49F5B015D85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3487-CEF6-984C-BE28-5FCF94A51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296A-F1C3-3A40-A8AE-E49F5B015D85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3487-CEF6-984C-BE28-5FCF94A5142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296A-F1C3-3A40-A8AE-E49F5B015D85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3487-CEF6-984C-BE28-5FCF94A5142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296A-F1C3-3A40-A8AE-E49F5B015D85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3487-CEF6-984C-BE28-5FCF94A51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296A-F1C3-3A40-A8AE-E49F5B015D85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3487-CEF6-984C-BE28-5FCF94A5142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296A-F1C3-3A40-A8AE-E49F5B015D85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3487-CEF6-984C-BE28-5FCF94A51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296A-F1C3-3A40-A8AE-E49F5B015D85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3487-CEF6-984C-BE28-5FCF94A51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296A-F1C3-3A40-A8AE-E49F5B015D85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3487-CEF6-984C-BE28-5FCF94A51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296A-F1C3-3A40-A8AE-E49F5B015D85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3487-CEF6-984C-BE28-5FCF94A5142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296A-F1C3-3A40-A8AE-E49F5B015D85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3487-CEF6-984C-BE28-5FCF94A5142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425296A-F1C3-3A40-A8AE-E49F5B015D85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6B53487-CEF6-984C-BE28-5FCF94A5142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7965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x-none" b="1" cap="none" dirty="0" smtClean="0">
                <a:solidFill>
                  <a:schemeClr val="tx1"/>
                </a:solidFill>
                <a:latin typeface="Arial"/>
                <a:cs typeface="Arial"/>
              </a:rPr>
              <a:t>STANDARDNE </a:t>
            </a:r>
            <a:r>
              <a:rPr lang="x-none" b="1" dirty="0" smtClean="0">
                <a:solidFill>
                  <a:schemeClr val="tx1"/>
                </a:solidFill>
                <a:latin typeface="Arial"/>
                <a:cs typeface="Arial"/>
              </a:rPr>
              <a:t>OPERATIVNE PROCEDURE ZAŠTITE DECE IZBEGLICA/MIGRANATA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A91393-0404-4298-B616-3DD9FDF81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91" y="0"/>
            <a:ext cx="3080954" cy="1643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0C40D7-5307-40A9-9AB9-59701514D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245" y="0"/>
            <a:ext cx="3149038" cy="1643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541455-8446-487C-B5EF-1601C43DC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943192" cy="1669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C0EE5F-C2AC-4FA0-9FA6-67BCACA0C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3" y="4931953"/>
            <a:ext cx="3229089" cy="1926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0F869D-27B6-48F6-9322-B31410AAF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596" y="4931952"/>
            <a:ext cx="3110649" cy="19260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4D8EAB6-FC60-434B-823D-C93587C669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4245" y="4931952"/>
            <a:ext cx="3159755" cy="189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14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 smtClean="0">
                <a:latin typeface="Arial"/>
                <a:cs typeface="Arial"/>
              </a:rPr>
              <a:t>Rad u </a:t>
            </a:r>
            <a:r>
              <a:rPr lang="hr-HR" sz="2000" dirty="0" smtClean="0">
                <a:latin typeface="Arial"/>
                <a:cs typeface="Arial"/>
              </a:rPr>
              <a:t>malim grupama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ta-IN" dirty="0" smtClean="0">
                <a:latin typeface="Arial"/>
                <a:cs typeface="Arial"/>
              </a:rPr>
              <a:t>Podeliti se u 5 grupa</a:t>
            </a:r>
          </a:p>
          <a:p>
            <a:r>
              <a:rPr lang="en-US" dirty="0" smtClean="0">
                <a:latin typeface="Arial"/>
                <a:cs typeface="Arial"/>
              </a:rPr>
              <a:t>S</a:t>
            </a:r>
            <a:r>
              <a:rPr lang="ta-IN" dirty="0" smtClean="0">
                <a:latin typeface="Arial"/>
                <a:cs typeface="Arial"/>
              </a:rPr>
              <a:t>vaka grupa obradjuje detaljnije jednu proceduru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ta-IN" dirty="0" smtClean="0">
                <a:latin typeface="Arial"/>
                <a:cs typeface="Arial"/>
              </a:rPr>
              <a:t>(</a:t>
            </a:r>
            <a:r>
              <a:rPr lang="ta-IN" dirty="0">
                <a:latin typeface="Arial"/>
                <a:cs typeface="Arial"/>
              </a:rPr>
              <a:t>3</a:t>
            </a:r>
            <a:r>
              <a:rPr lang="ta-IN" dirty="0" smtClean="0">
                <a:latin typeface="Arial"/>
                <a:cs typeface="Arial"/>
              </a:rPr>
              <a:t>0 min)</a:t>
            </a:r>
          </a:p>
          <a:p>
            <a:r>
              <a:rPr lang="ta-IN" dirty="0" smtClean="0">
                <a:latin typeface="Arial"/>
                <a:cs typeface="Arial"/>
              </a:rPr>
              <a:t>Prezentacija 5 min po grupi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2337139"/>
          </a:xfrm>
        </p:spPr>
        <p:txBody>
          <a:bodyPr>
            <a:normAutofit fontScale="90000"/>
          </a:bodyPr>
          <a:lstStyle/>
          <a:p>
            <a:pPr lvl="0"/>
            <a:r>
              <a:rPr lang="ta-IN" dirty="0" smtClean="0">
                <a:latin typeface="Arial"/>
                <a:cs typeface="Arial"/>
              </a:rPr>
              <a:t>VEŽBA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x-none" altLang="en-US" dirty="0">
                <a:solidFill>
                  <a:srgbClr val="073E87"/>
                </a:solidFill>
                <a:latin typeface="Arial"/>
                <a:cs typeface="Arial"/>
              </a:rPr>
              <a:t>Standardne operativne procedure: zaštita dece izbeglica/migranata</a:t>
            </a:r>
            <a:r>
              <a:rPr lang="x-none" altLang="en-US" dirty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x-none" altLang="en-US" dirty="0">
                <a:solidFill>
                  <a:prstClr val="black"/>
                </a:solidFill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0613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8-10-18 at 11.39.0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-19243" r="-7072" b="-3635"/>
          <a:stretch/>
        </p:blipFill>
        <p:spPr>
          <a:xfrm>
            <a:off x="0" y="-649112"/>
            <a:ext cx="9807221" cy="7351890"/>
          </a:xfrm>
        </p:spPr>
      </p:pic>
    </p:spTree>
    <p:extLst>
      <p:ext uri="{BB962C8B-B14F-4D97-AF65-F5344CB8AC3E}">
        <p14:creationId xmlns:p14="http://schemas.microsoft.com/office/powerpoint/2010/main" val="187482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073E87"/>
                </a:solidFill>
                <a:latin typeface="Arial"/>
                <a:cs typeface="Arial"/>
              </a:rPr>
              <a:t>Rad u </a:t>
            </a:r>
            <a:r>
              <a:rPr lang="hr-HR" sz="2000" dirty="0" smtClean="0">
                <a:solidFill>
                  <a:srgbClr val="073E87"/>
                </a:solidFill>
                <a:latin typeface="Arial"/>
                <a:cs typeface="Arial"/>
              </a:rPr>
              <a:t>malim grupama</a:t>
            </a:r>
          </a:p>
          <a:p>
            <a:pPr algn="just"/>
            <a:endParaRPr lang="en-US" sz="2800" dirty="0">
              <a:solidFill>
                <a:srgbClr val="073E87"/>
              </a:solidFill>
              <a:latin typeface="Arial"/>
              <a:cs typeface="Arial"/>
            </a:endParaRPr>
          </a:p>
          <a:p>
            <a:pPr lvl="0" algn="just"/>
            <a:r>
              <a:rPr lang="x-none" altLang="en-US" sz="2800" dirty="0">
                <a:solidFill>
                  <a:srgbClr val="073E87"/>
                </a:solidFill>
                <a:latin typeface="Arial"/>
                <a:cs typeface="Arial"/>
              </a:rPr>
              <a:t>Na osnovu prikaza rada u konkretnom slučaju zaštite deteta prepoznajte da li su poštovane procedure i uloge različitih aktera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2337139"/>
          </a:xfrm>
        </p:spPr>
        <p:txBody>
          <a:bodyPr>
            <a:normAutofit fontScale="90000"/>
          </a:bodyPr>
          <a:lstStyle/>
          <a:p>
            <a:pPr lvl="0"/>
            <a:r>
              <a:rPr lang="ta-IN" dirty="0" smtClean="0">
                <a:latin typeface="Arial"/>
                <a:cs typeface="Arial"/>
              </a:rPr>
              <a:t>VEŽBA opciona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x-none" altLang="en-US" sz="4000" dirty="0">
                <a:solidFill>
                  <a:srgbClr val="073E87"/>
                </a:solidFill>
                <a:latin typeface="Arial"/>
                <a:cs typeface="Arial"/>
              </a:rPr>
              <a:t>Standardne operativne procedure: zaštita dece izbeglica/migranata</a:t>
            </a:r>
            <a:br>
              <a:rPr lang="x-none" altLang="en-US" sz="4000" dirty="0">
                <a:solidFill>
                  <a:srgbClr val="073E87"/>
                </a:solidFill>
                <a:latin typeface="Arial"/>
                <a:cs typeface="Arial"/>
              </a:rPr>
            </a:br>
            <a:endParaRPr lang="en-US" sz="4000" dirty="0">
              <a:solidFill>
                <a:srgbClr val="073E8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705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a-IN" dirty="0" smtClean="0">
                <a:latin typeface="Arial"/>
                <a:cs typeface="Arial"/>
              </a:rPr>
              <a:t>Donošenje odluka u skladu sa </a:t>
            </a:r>
            <a:r>
              <a:rPr lang="ta-IN" b="1" u="sng" dirty="0" smtClean="0">
                <a:latin typeface="Arial"/>
                <a:cs typeface="Arial"/>
              </a:rPr>
              <a:t>najboljim intersima deteta</a:t>
            </a:r>
          </a:p>
          <a:p>
            <a:r>
              <a:rPr lang="x-none" dirty="0" smtClean="0">
                <a:latin typeface="Arial"/>
                <a:cs typeface="Arial"/>
              </a:rPr>
              <a:t>Međusobna </a:t>
            </a:r>
            <a:r>
              <a:rPr lang="x-none" dirty="0">
                <a:latin typeface="Arial"/>
                <a:cs typeface="Arial"/>
              </a:rPr>
              <a:t>saradnja i razumevanje svih </a:t>
            </a:r>
            <a:r>
              <a:rPr lang="x-none" dirty="0" smtClean="0">
                <a:latin typeface="Arial"/>
                <a:cs typeface="Arial"/>
              </a:rPr>
              <a:t>aktera</a:t>
            </a:r>
            <a:endParaRPr lang="x-none" dirty="0">
              <a:latin typeface="Arial"/>
              <a:cs typeface="Arial"/>
            </a:endParaRPr>
          </a:p>
          <a:p>
            <a:r>
              <a:rPr lang="x-none" dirty="0">
                <a:latin typeface="Arial"/>
                <a:cs typeface="Arial"/>
              </a:rPr>
              <a:t>Poštovanje zakonskih ovlašćenja, postupaka i procedura</a:t>
            </a:r>
          </a:p>
          <a:p>
            <a:r>
              <a:rPr lang="x-none" b="1" dirty="0">
                <a:latin typeface="Arial"/>
                <a:cs typeface="Arial"/>
              </a:rPr>
              <a:t>Proaktivan odnos prema zaštiti i preventivnim aktivnostima u odnosu prema deci</a:t>
            </a:r>
          </a:p>
          <a:p>
            <a:r>
              <a:rPr lang="x-none" b="1" dirty="0">
                <a:latin typeface="Arial"/>
                <a:cs typeface="Arial"/>
              </a:rPr>
              <a:t>Traženje zajedničkih rešenja za  decu, </a:t>
            </a:r>
            <a:r>
              <a:rPr lang="x-none" b="1" dirty="0" smtClean="0">
                <a:latin typeface="Arial"/>
                <a:cs typeface="Arial"/>
              </a:rPr>
              <a:t>pogotov</a:t>
            </a:r>
            <a:r>
              <a:rPr lang="ta-IN" b="1" dirty="0" smtClean="0">
                <a:latin typeface="Arial"/>
                <a:cs typeface="Arial"/>
              </a:rPr>
              <a:t>o</a:t>
            </a:r>
            <a:r>
              <a:rPr lang="x-none" b="1" dirty="0" smtClean="0">
                <a:latin typeface="Arial"/>
                <a:cs typeface="Arial"/>
              </a:rPr>
              <a:t> </a:t>
            </a:r>
            <a:r>
              <a:rPr lang="x-none" b="1" dirty="0">
                <a:latin typeface="Arial"/>
                <a:cs typeface="Arial"/>
              </a:rPr>
              <a:t>u ’’teškim’’ slučajevima </a:t>
            </a:r>
          </a:p>
          <a:p>
            <a:r>
              <a:rPr lang="x-none" dirty="0">
                <a:latin typeface="Arial"/>
                <a:cs typeface="Arial"/>
              </a:rPr>
              <a:t>Konstantna komunikacija, organizovanje konferencija slučaja i timskih sastanaka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>
                <a:latin typeface="Arial"/>
                <a:cs typeface="Arial"/>
              </a:rPr>
              <a:t>Ključno za zaštitu dece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3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800" dirty="0" smtClean="0">
                <a:latin typeface="Arial"/>
                <a:cs typeface="Arial"/>
              </a:rPr>
              <a:t>Namenjen je u reagovanju dr</a:t>
            </a:r>
            <a:r>
              <a:rPr lang="ta-IN" sz="2800" dirty="0" smtClean="0">
                <a:latin typeface="Arial"/>
                <a:cs typeface="Arial"/>
              </a:rPr>
              <a:t>ž</a:t>
            </a:r>
            <a:r>
              <a:rPr lang="hr-HR" sz="2800" dirty="0" smtClean="0">
                <a:latin typeface="Arial"/>
                <a:cs typeface="Arial"/>
              </a:rPr>
              <a:t>ave u masovnom prilivu migranata u vanrednim situacijama</a:t>
            </a:r>
          </a:p>
          <a:p>
            <a:pPr marL="0" indent="0" algn="ctr">
              <a:buNone/>
            </a:pPr>
            <a:endParaRPr lang="hr-HR" sz="2800" dirty="0" smtClean="0">
              <a:latin typeface="Arial"/>
              <a:cs typeface="Arial"/>
            </a:endParaRPr>
          </a:p>
          <a:p>
            <a:pPr algn="ctr"/>
            <a:r>
              <a:rPr lang="hr-HR" sz="2800" dirty="0" smtClean="0">
                <a:latin typeface="Arial"/>
                <a:cs typeface="Arial"/>
              </a:rPr>
              <a:t>Pojedini delovi se mogu koristiti u svakodnevnom radu kojeg ne bi svrstali pod kriznu situaciju</a:t>
            </a:r>
            <a:endParaRPr lang="hr-HR" sz="28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SOP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2226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09368"/>
            <a:ext cx="7408333" cy="41898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x-none" sz="2800" dirty="0" smtClean="0">
                <a:latin typeface="Arial"/>
                <a:cs typeface="Arial"/>
              </a:rPr>
              <a:t>U Srbiji </a:t>
            </a:r>
            <a:r>
              <a:rPr lang="x-none" sz="2800" dirty="0">
                <a:latin typeface="Arial"/>
                <a:cs typeface="Arial"/>
              </a:rPr>
              <a:t>svi akteri uključeni u zaštitu dece migranata </a:t>
            </a:r>
            <a:r>
              <a:rPr lang="x-none" sz="2800" b="1" dirty="0">
                <a:latin typeface="Arial"/>
                <a:cs typeface="Arial"/>
              </a:rPr>
              <a:t>koordinisano i </a:t>
            </a:r>
            <a:r>
              <a:rPr lang="en-US" sz="2800" b="1" dirty="0" err="1" smtClean="0">
                <a:latin typeface="Arial"/>
                <a:cs typeface="Arial"/>
              </a:rPr>
              <a:t>blagovremeno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x-none" sz="2800" dirty="0" smtClean="0">
                <a:latin typeface="Arial"/>
                <a:cs typeface="Arial"/>
              </a:rPr>
              <a:t>obezbeđuju </a:t>
            </a:r>
            <a:r>
              <a:rPr lang="x-none" sz="2800" b="1" dirty="0" smtClean="0">
                <a:latin typeface="Arial"/>
                <a:cs typeface="Arial"/>
              </a:rPr>
              <a:t>podršku </a:t>
            </a:r>
            <a:r>
              <a:rPr lang="x-none" sz="2800" b="1" dirty="0">
                <a:latin typeface="Arial"/>
                <a:cs typeface="Arial"/>
              </a:rPr>
              <a:t>najugroženijoj deci </a:t>
            </a:r>
            <a:r>
              <a:rPr lang="x-none" sz="2800" dirty="0">
                <a:latin typeface="Arial"/>
                <a:cs typeface="Arial"/>
              </a:rPr>
              <a:t>u skladu sa njihovim najboljim interesom, međunarodnim standardima i propisima 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/>
                <a:cs typeface="Arial"/>
              </a:rPr>
              <a:t>Svrha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SOP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221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263079"/>
            <a:ext cx="8367224" cy="4351613"/>
          </a:xfrm>
        </p:spPr>
        <p:txBody>
          <a:bodyPr>
            <a:normAutofit fontScale="92500"/>
          </a:bodyPr>
          <a:lstStyle/>
          <a:p>
            <a:r>
              <a:rPr lang="ta-IN" dirty="0" smtClean="0">
                <a:latin typeface="Arial"/>
                <a:cs typeface="Arial"/>
              </a:rPr>
              <a:t>Konvencija o pravima dateta</a:t>
            </a:r>
            <a:endParaRPr lang="x-none" dirty="0">
              <a:latin typeface="Arial"/>
              <a:cs typeface="Arial"/>
            </a:endParaRPr>
          </a:p>
          <a:p>
            <a:r>
              <a:rPr lang="x-none" dirty="0">
                <a:latin typeface="Arial"/>
                <a:cs typeface="Arial"/>
              </a:rPr>
              <a:t>Opšti komentari Komiteta za prava deteta UN</a:t>
            </a:r>
          </a:p>
          <a:p>
            <a:pPr marL="0" indent="0">
              <a:buNone/>
            </a:pPr>
            <a:r>
              <a:rPr lang="x-none" dirty="0">
                <a:latin typeface="Arial"/>
                <a:cs typeface="Arial"/>
              </a:rPr>
              <a:t>	- </a:t>
            </a:r>
            <a:r>
              <a:rPr lang="x-none" dirty="0" smtClean="0">
                <a:latin typeface="Arial"/>
                <a:cs typeface="Arial"/>
              </a:rPr>
              <a:t>br.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x-none" dirty="0" smtClean="0">
                <a:latin typeface="Arial"/>
                <a:cs typeface="Arial"/>
              </a:rPr>
              <a:t>6</a:t>
            </a:r>
            <a:r>
              <a:rPr lang="en-US" dirty="0" smtClean="0">
                <a:latin typeface="Arial"/>
                <a:cs typeface="Arial"/>
              </a:rPr>
              <a:t> - </a:t>
            </a:r>
            <a:r>
              <a:rPr lang="x-none" dirty="0" smtClean="0">
                <a:latin typeface="Arial"/>
                <a:cs typeface="Arial"/>
              </a:rPr>
              <a:t>trajna </a:t>
            </a:r>
            <a:r>
              <a:rPr lang="x-none" dirty="0">
                <a:latin typeface="Arial"/>
                <a:cs typeface="Arial"/>
              </a:rPr>
              <a:t>rešenja za decu izbeglice</a:t>
            </a:r>
          </a:p>
          <a:p>
            <a:pPr marL="0" indent="0">
              <a:buNone/>
            </a:pPr>
            <a:r>
              <a:rPr lang="x-none" dirty="0">
                <a:latin typeface="Arial"/>
                <a:cs typeface="Arial"/>
              </a:rPr>
              <a:t>	- </a:t>
            </a:r>
            <a:r>
              <a:rPr lang="x-none" dirty="0" smtClean="0">
                <a:latin typeface="Arial"/>
                <a:cs typeface="Arial"/>
              </a:rPr>
              <a:t>br.12 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x-none" dirty="0" smtClean="0">
                <a:latin typeface="Arial"/>
                <a:cs typeface="Arial"/>
              </a:rPr>
              <a:t>pravo </a:t>
            </a:r>
            <a:r>
              <a:rPr lang="x-none" dirty="0">
                <a:latin typeface="Arial"/>
                <a:cs typeface="Arial"/>
              </a:rPr>
              <a:t>deteta da bude saslušano</a:t>
            </a:r>
          </a:p>
          <a:p>
            <a:pPr marL="0" indent="0">
              <a:buNone/>
            </a:pPr>
            <a:r>
              <a:rPr lang="x-none" dirty="0">
                <a:latin typeface="Arial"/>
                <a:cs typeface="Arial"/>
              </a:rPr>
              <a:t>	</a:t>
            </a:r>
            <a:r>
              <a:rPr lang="x-none" dirty="0" smtClean="0">
                <a:latin typeface="Arial"/>
                <a:cs typeface="Arial"/>
              </a:rPr>
              <a:t>-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x-none" dirty="0" smtClean="0">
                <a:latin typeface="Arial"/>
                <a:cs typeface="Arial"/>
              </a:rPr>
              <a:t>br.14 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hr-HR" b="1" dirty="0" smtClean="0">
                <a:latin typeface="Arial"/>
                <a:cs typeface="Arial"/>
              </a:rPr>
              <a:t>najbolji interes deteta </a:t>
            </a:r>
            <a:r>
              <a:rPr lang="hr-HR" dirty="0" smtClean="0">
                <a:latin typeface="Arial"/>
                <a:cs typeface="Arial"/>
              </a:rPr>
              <a:t>je od prevashodnog</a:t>
            </a:r>
          </a:p>
          <a:p>
            <a:pPr marL="0" indent="0">
              <a:buNone/>
            </a:pPr>
            <a:r>
              <a:rPr lang="hr-HR" dirty="0" smtClean="0">
                <a:latin typeface="Arial"/>
                <a:cs typeface="Arial"/>
              </a:rPr>
              <a:t>		  značaja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r>
              <a:rPr lang="x-none" dirty="0" smtClean="0">
                <a:latin typeface="Arial"/>
                <a:cs typeface="Arial"/>
              </a:rPr>
              <a:t>Minimalni </a:t>
            </a:r>
            <a:r>
              <a:rPr lang="x-none" dirty="0">
                <a:latin typeface="Arial"/>
                <a:cs typeface="Arial"/>
              </a:rPr>
              <a:t>standardi zaštite dece u humanitarnim aktivnostima</a:t>
            </a:r>
          </a:p>
          <a:p>
            <a:r>
              <a:rPr lang="x-none" dirty="0">
                <a:latin typeface="Arial"/>
                <a:cs typeface="Arial"/>
              </a:rPr>
              <a:t>Međuagencijske smernice za vođenje slučaja u zaštiti dece</a:t>
            </a:r>
          </a:p>
          <a:p>
            <a:r>
              <a:rPr lang="x-none" dirty="0">
                <a:latin typeface="Arial"/>
                <a:cs typeface="Arial"/>
              </a:rPr>
              <a:t>Smernice za alternativno zbrinjavanje dece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>
                <a:latin typeface="Arial"/>
                <a:cs typeface="Arial"/>
              </a:rPr>
              <a:t>Ključna dokumenta za SOP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93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>
                <a:latin typeface="Arial"/>
                <a:cs typeface="Arial"/>
              </a:rPr>
              <a:t>Koordinacija</a:t>
            </a:r>
          </a:p>
          <a:p>
            <a:r>
              <a:rPr lang="x-none" dirty="0">
                <a:latin typeface="Arial"/>
                <a:cs typeface="Arial"/>
              </a:rPr>
              <a:t>Upućivanje dece na podršku</a:t>
            </a:r>
          </a:p>
          <a:p>
            <a:r>
              <a:rPr lang="x-none" dirty="0">
                <a:latin typeface="Arial"/>
                <a:cs typeface="Arial"/>
              </a:rPr>
              <a:t>Uloge i odgovornosti svih </a:t>
            </a:r>
            <a:r>
              <a:rPr lang="x-none" dirty="0" smtClean="0">
                <a:latin typeface="Arial"/>
                <a:cs typeface="Arial"/>
              </a:rPr>
              <a:t>aktera</a:t>
            </a:r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ta-IN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hr-HR" dirty="0" smtClean="0">
                <a:latin typeface="Arial"/>
                <a:cs typeface="Arial"/>
              </a:rPr>
              <a:t>Takođe, SOP otvara mogućnost CZR da uključi veći broj različitih aktera za podršku.</a:t>
            </a:r>
          </a:p>
          <a:p>
            <a:endParaRPr lang="x-none" dirty="0">
              <a:solidFill>
                <a:srgbClr val="0000CC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/>
                <a:cs typeface="Arial"/>
              </a:rPr>
              <a:t>Osnovni elementi </a:t>
            </a:r>
            <a:r>
              <a:rPr lang="en-US" dirty="0" smtClean="0">
                <a:latin typeface="Arial"/>
                <a:cs typeface="Arial"/>
              </a:rPr>
              <a:t>SOP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398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955720"/>
          </a:xfrm>
        </p:spPr>
        <p:txBody>
          <a:bodyPr/>
          <a:lstStyle/>
          <a:p>
            <a:r>
              <a:rPr lang="x-none" b="1" dirty="0">
                <a:latin typeface="Arial"/>
                <a:cs typeface="Arial"/>
              </a:rPr>
              <a:t>Uloga</a:t>
            </a:r>
            <a:r>
              <a:rPr lang="x-none" dirty="0">
                <a:latin typeface="Arial"/>
                <a:cs typeface="Arial"/>
              </a:rPr>
              <a:t>: učestvovanje u određenoj radnji ili postupku na predviđen način, a radi ostvarivanja cilja </a:t>
            </a:r>
            <a:endParaRPr lang="ta-IN" dirty="0" smtClean="0">
              <a:latin typeface="Arial"/>
              <a:cs typeface="Arial"/>
            </a:endParaRPr>
          </a:p>
          <a:p>
            <a:endParaRPr lang="ta-IN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x-none" dirty="0">
              <a:latin typeface="Arial"/>
              <a:cs typeface="Arial"/>
            </a:endParaRPr>
          </a:p>
          <a:p>
            <a:r>
              <a:rPr lang="x-none" b="1" dirty="0">
                <a:latin typeface="Arial"/>
                <a:cs typeface="Arial"/>
              </a:rPr>
              <a:t>Odgovornost</a:t>
            </a:r>
            <a:r>
              <a:rPr lang="x-none" dirty="0">
                <a:latin typeface="Arial"/>
                <a:cs typeface="Arial"/>
              </a:rPr>
              <a:t>: Dužnost da preuzmemo vlasništvo nad odlukama koje donosimo ili propuštamo da </a:t>
            </a:r>
            <a:r>
              <a:rPr lang="x-none" dirty="0" smtClean="0">
                <a:latin typeface="Arial"/>
                <a:cs typeface="Arial"/>
              </a:rPr>
              <a:t>donesemo, </a:t>
            </a:r>
            <a:r>
              <a:rPr lang="x-none" dirty="0">
                <a:latin typeface="Arial"/>
                <a:cs typeface="Arial"/>
              </a:rPr>
              <a:t>kao i njihovim posledicama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Uloge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ta-IN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odgovornosti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730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3083730"/>
            <a:ext cx="7408333" cy="3774270"/>
          </a:xfrm>
        </p:spPr>
        <p:txBody>
          <a:bodyPr/>
          <a:lstStyle/>
          <a:p>
            <a:pPr algn="just"/>
            <a:r>
              <a:rPr lang="x-none" dirty="0">
                <a:latin typeface="Arial"/>
                <a:cs typeface="Arial"/>
              </a:rPr>
              <a:t>Zaštitom deteta </a:t>
            </a:r>
            <a:r>
              <a:rPr lang="x-none" dirty="0" smtClean="0">
                <a:latin typeface="Arial"/>
                <a:cs typeface="Arial"/>
              </a:rPr>
              <a:t>koordini</a:t>
            </a:r>
            <a:r>
              <a:rPr lang="ta-IN" dirty="0" smtClean="0">
                <a:latin typeface="Arial"/>
                <a:cs typeface="Arial"/>
              </a:rPr>
              <a:t>še</a:t>
            </a:r>
            <a:r>
              <a:rPr lang="x-none" dirty="0" smtClean="0">
                <a:latin typeface="Arial"/>
                <a:cs typeface="Arial"/>
              </a:rPr>
              <a:t> </a:t>
            </a:r>
            <a:r>
              <a:rPr lang="ta-IN" dirty="0">
                <a:latin typeface="Arial"/>
                <a:cs typeface="Arial"/>
              </a:rPr>
              <a:t>C</a:t>
            </a:r>
            <a:r>
              <a:rPr lang="x-none" dirty="0" smtClean="0">
                <a:latin typeface="Arial"/>
                <a:cs typeface="Arial"/>
              </a:rPr>
              <a:t>entar </a:t>
            </a:r>
            <a:r>
              <a:rPr lang="x-none" dirty="0">
                <a:latin typeface="Arial"/>
                <a:cs typeface="Arial"/>
              </a:rPr>
              <a:t>za socijalni rad kao organ starateljstva / voditelj slučaja, privremeni staratelj, </a:t>
            </a:r>
            <a:r>
              <a:rPr lang="x-none" dirty="0" smtClean="0">
                <a:latin typeface="Arial"/>
                <a:cs typeface="Arial"/>
              </a:rPr>
              <a:t>tere</a:t>
            </a:r>
            <a:r>
              <a:rPr lang="ta-IN" dirty="0" smtClean="0">
                <a:latin typeface="Arial"/>
                <a:cs typeface="Arial"/>
              </a:rPr>
              <a:t>ns</a:t>
            </a:r>
            <a:r>
              <a:rPr lang="x-none" dirty="0" smtClean="0">
                <a:latin typeface="Arial"/>
                <a:cs typeface="Arial"/>
              </a:rPr>
              <a:t>ki </a:t>
            </a:r>
            <a:r>
              <a:rPr lang="x-none" dirty="0">
                <a:latin typeface="Arial"/>
                <a:cs typeface="Arial"/>
              </a:rPr>
              <a:t>radnik </a:t>
            </a:r>
            <a:r>
              <a:rPr lang="x-none" dirty="0" smtClean="0">
                <a:latin typeface="Arial"/>
                <a:cs typeface="Arial"/>
              </a:rPr>
              <a:t>CSR</a:t>
            </a:r>
            <a:endParaRPr lang="x-none" dirty="0">
              <a:latin typeface="Arial"/>
              <a:cs typeface="Arial"/>
            </a:endParaRPr>
          </a:p>
          <a:p>
            <a:endParaRPr lang="x-none" dirty="0">
              <a:latin typeface="Arial"/>
              <a:cs typeface="Arial"/>
            </a:endParaRPr>
          </a:p>
          <a:p>
            <a:pPr algn="just"/>
            <a:r>
              <a:rPr lang="x-none" dirty="0">
                <a:latin typeface="Arial"/>
                <a:cs typeface="Arial"/>
              </a:rPr>
              <a:t>Kao organ starateljstva CSR donosi odluke o detetu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rial"/>
                <a:cs typeface="Arial"/>
              </a:rPr>
              <a:t>Odgovornost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koordinaciju</a:t>
            </a:r>
            <a:r>
              <a:rPr lang="en-US" dirty="0" smtClean="0">
                <a:latin typeface="Arial"/>
                <a:cs typeface="Arial"/>
              </a:rPr>
              <a:t> SOP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81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853115"/>
            <a:ext cx="4442662" cy="3450696"/>
          </a:xfrm>
        </p:spPr>
        <p:txBody>
          <a:bodyPr>
            <a:normAutofit fontScale="92500"/>
          </a:bodyPr>
          <a:lstStyle/>
          <a:p>
            <a:r>
              <a:rPr lang="hr-HR" dirty="0" smtClean="0">
                <a:latin typeface="Arial"/>
                <a:cs typeface="Arial"/>
              </a:rPr>
              <a:t>Najbolji interes deteta</a:t>
            </a:r>
          </a:p>
          <a:p>
            <a:r>
              <a:rPr lang="hr-HR" dirty="0" smtClean="0">
                <a:latin typeface="Arial"/>
                <a:cs typeface="Arial"/>
              </a:rPr>
              <a:t>Razumevanje </a:t>
            </a:r>
            <a:r>
              <a:rPr lang="en-US" dirty="0" smtClean="0">
                <a:latin typeface="Arial"/>
                <a:cs typeface="Arial"/>
              </a:rPr>
              <a:t>de</a:t>
            </a:r>
            <a:r>
              <a:rPr lang="ta-IN" dirty="0" smtClean="0">
                <a:latin typeface="Arial"/>
                <a:cs typeface="Arial"/>
              </a:rPr>
              <a:t>čije </a:t>
            </a:r>
            <a:r>
              <a:rPr lang="ta-IN" dirty="0" smtClean="0">
                <a:latin typeface="Arial"/>
                <a:cs typeface="Arial"/>
              </a:rPr>
              <a:t>izdržljivosti</a:t>
            </a:r>
          </a:p>
          <a:p>
            <a:r>
              <a:rPr lang="ta-IN" dirty="0" smtClean="0">
                <a:latin typeface="Arial"/>
                <a:cs typeface="Arial"/>
              </a:rPr>
              <a:t>Smisleno učestvovanje deteta</a:t>
            </a:r>
          </a:p>
          <a:p>
            <a:r>
              <a:rPr lang="ta-IN" dirty="0" smtClean="0">
                <a:latin typeface="Arial"/>
                <a:cs typeface="Arial"/>
              </a:rPr>
              <a:t>Rad bez diskriminacije</a:t>
            </a:r>
          </a:p>
          <a:p>
            <a:r>
              <a:rPr lang="ta-IN" dirty="0" smtClean="0">
                <a:latin typeface="Arial"/>
                <a:cs typeface="Arial"/>
              </a:rPr>
              <a:t>Nečinjenje štete</a:t>
            </a:r>
            <a:endParaRPr lang="en-US" dirty="0" smtClean="0">
              <a:latin typeface="Arial"/>
              <a:cs typeface="Arial"/>
            </a:endParaRPr>
          </a:p>
          <a:p>
            <a:r>
              <a:rPr lang="ta-IN" dirty="0" smtClean="0">
                <a:latin typeface="Arial"/>
                <a:cs typeface="Arial"/>
              </a:rPr>
              <a:t>Obezbediti odgovornost</a:t>
            </a:r>
          </a:p>
          <a:p>
            <a:r>
              <a:rPr lang="ta-IN" dirty="0" smtClean="0">
                <a:latin typeface="Arial"/>
                <a:cs typeface="Arial"/>
              </a:rPr>
              <a:t>Prilagođeno detetu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/>
                <a:cs typeface="Arial"/>
              </a:rPr>
              <a:t>Principi</a:t>
            </a:r>
            <a:endParaRPr lang="hr-HR" dirty="0">
              <a:latin typeface="Arial"/>
              <a:cs typeface="Arial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075189" y="2853115"/>
            <a:ext cx="4068811" cy="34506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a-IN" dirty="0" smtClean="0">
                <a:latin typeface="Arial"/>
                <a:cs typeface="Arial"/>
              </a:rPr>
              <a:t>Usmereno na dete</a:t>
            </a:r>
          </a:p>
          <a:p>
            <a:r>
              <a:rPr lang="ta-IN" dirty="0" smtClean="0">
                <a:latin typeface="Arial"/>
                <a:cs typeface="Arial"/>
              </a:rPr>
              <a:t>Koordinacija i saradnja</a:t>
            </a:r>
          </a:p>
          <a:p>
            <a:r>
              <a:rPr lang="ta-IN" dirty="0" smtClean="0">
                <a:latin typeface="Arial"/>
                <a:cs typeface="Arial"/>
              </a:rPr>
              <a:t>Etičan i odgovoran rad</a:t>
            </a:r>
          </a:p>
          <a:p>
            <a:r>
              <a:rPr lang="en-US" dirty="0" smtClean="0">
                <a:latin typeface="Arial"/>
                <a:cs typeface="Arial"/>
              </a:rPr>
              <a:t>P</a:t>
            </a:r>
            <a:r>
              <a:rPr lang="ta-IN" dirty="0" smtClean="0">
                <a:latin typeface="Arial"/>
                <a:cs typeface="Arial"/>
              </a:rPr>
              <a:t>rofesionalna distanca i sukob interesa</a:t>
            </a:r>
          </a:p>
          <a:p>
            <a:r>
              <a:rPr lang="ta-IN" dirty="0" smtClean="0">
                <a:latin typeface="Arial"/>
                <a:cs typeface="Arial"/>
              </a:rPr>
              <a:t>Kulturno prigodni procesi i usluge</a:t>
            </a:r>
          </a:p>
          <a:p>
            <a:r>
              <a:rPr lang="ta-IN" dirty="0" smtClean="0">
                <a:latin typeface="Arial"/>
                <a:cs typeface="Arial"/>
              </a:rPr>
              <a:t>Oslanjanje na prednosti deteta i porodice</a:t>
            </a:r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396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40304"/>
            <a:ext cx="8229599" cy="4008405"/>
          </a:xfrm>
        </p:spPr>
        <p:txBody>
          <a:bodyPr>
            <a:normAutofit/>
          </a:bodyPr>
          <a:lstStyle/>
          <a:p>
            <a:r>
              <a:rPr lang="x-none" b="1" dirty="0">
                <a:latin typeface="Arial"/>
                <a:cs typeface="Arial"/>
              </a:rPr>
              <a:t>Procedura I: </a:t>
            </a:r>
            <a:r>
              <a:rPr lang="x-none" dirty="0">
                <a:latin typeface="Arial"/>
                <a:cs typeface="Arial"/>
              </a:rPr>
              <a:t>preliminarna identifikacija dece u riziku i dece kojoj je potrebna podrška</a:t>
            </a:r>
            <a:endParaRPr lang="x-none" b="1" dirty="0">
              <a:latin typeface="Arial"/>
              <a:cs typeface="Arial"/>
            </a:endParaRPr>
          </a:p>
          <a:p>
            <a:r>
              <a:rPr lang="x-none" b="1" dirty="0">
                <a:latin typeface="Arial"/>
                <a:cs typeface="Arial"/>
              </a:rPr>
              <a:t>Procedura II: </a:t>
            </a:r>
            <a:r>
              <a:rPr lang="x-none" dirty="0">
                <a:latin typeface="Arial"/>
                <a:cs typeface="Arial"/>
              </a:rPr>
              <a:t>početna procena najboljeg interesa deteta</a:t>
            </a:r>
            <a:endParaRPr lang="x-none" b="1" dirty="0">
              <a:latin typeface="Arial"/>
              <a:cs typeface="Arial"/>
            </a:endParaRPr>
          </a:p>
          <a:p>
            <a:r>
              <a:rPr lang="x-none" b="1" dirty="0">
                <a:latin typeface="Arial"/>
                <a:cs typeface="Arial"/>
              </a:rPr>
              <a:t>Procedura III: </a:t>
            </a:r>
            <a:r>
              <a:rPr lang="x-none" dirty="0">
                <a:latin typeface="Arial"/>
                <a:cs typeface="Arial"/>
              </a:rPr>
              <a:t>produbljena procena najboljeg interesa deteta</a:t>
            </a:r>
          </a:p>
          <a:p>
            <a:r>
              <a:rPr lang="x-none" b="1" dirty="0">
                <a:latin typeface="Arial"/>
                <a:cs typeface="Arial"/>
              </a:rPr>
              <a:t>Procedura IV: </a:t>
            </a:r>
            <a:r>
              <a:rPr lang="x-none" dirty="0">
                <a:latin typeface="Arial"/>
                <a:cs typeface="Arial"/>
              </a:rPr>
              <a:t>odlučivanje o najboljim interesima deteta </a:t>
            </a:r>
          </a:p>
          <a:p>
            <a:r>
              <a:rPr lang="x-none" b="1" dirty="0">
                <a:latin typeface="Arial"/>
                <a:cs typeface="Arial"/>
              </a:rPr>
              <a:t>Procedura V: </a:t>
            </a:r>
            <a:r>
              <a:rPr lang="x-none" dirty="0">
                <a:latin typeface="Arial"/>
                <a:cs typeface="Arial"/>
              </a:rPr>
              <a:t>obezbeđivanje privremene starateljske zaštite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Procedure SOP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1446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429</TotalTime>
  <Words>379</Words>
  <Application>Microsoft Macintosh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STANDARDNE OPERATIVNE PROCEDURE ZAŠTITE DECE IZBEGLICA/MIGRANATA</vt:lpstr>
      <vt:lpstr>SOP</vt:lpstr>
      <vt:lpstr>Svrha SOP</vt:lpstr>
      <vt:lpstr>Ključna dokumenta za SOP</vt:lpstr>
      <vt:lpstr>Osnovni elementi SOP</vt:lpstr>
      <vt:lpstr>Uloge i odgovornosti</vt:lpstr>
      <vt:lpstr>Odgovornost za koordinaciju SOP</vt:lpstr>
      <vt:lpstr>Principi</vt:lpstr>
      <vt:lpstr>Procedure SOP</vt:lpstr>
      <vt:lpstr>VEŽBA Standardne operativne procedure: zaštita dece izbeglica/migranata </vt:lpstr>
      <vt:lpstr>PowerPoint Presentation</vt:lpstr>
      <vt:lpstr>VEŽBA opciona Standardne operativne procedure: zaštita dece izbeglica/migranata </vt:lpstr>
      <vt:lpstr>Ključno za zaštitu dece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STANDARDNE OPERATIVNE PROCEDURE ZAŠTITE DECE IZBEGLICA/MIGRANATA</dc:title>
  <dc:creator>Danijela Radic</dc:creator>
  <cp:lastModifiedBy>Danijela Radic</cp:lastModifiedBy>
  <cp:revision>18</cp:revision>
  <dcterms:created xsi:type="dcterms:W3CDTF">2018-09-19T09:49:22Z</dcterms:created>
  <dcterms:modified xsi:type="dcterms:W3CDTF">2018-10-18T09:46:10Z</dcterms:modified>
</cp:coreProperties>
</file>